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305" r:id="rId4"/>
    <p:sldId id="306" r:id="rId5"/>
    <p:sldId id="307" r:id="rId6"/>
    <p:sldId id="308" r:id="rId7"/>
    <p:sldId id="309" r:id="rId8"/>
    <p:sldId id="310" r:id="rId9"/>
    <p:sldId id="311" r:id="rId10"/>
    <p:sldId id="312" r:id="rId11"/>
    <p:sldId id="313" r:id="rId12"/>
    <p:sldId id="314" r:id="rId13"/>
    <p:sldId id="315" r:id="rId14"/>
    <p:sldId id="316" r:id="rId15"/>
    <p:sldId id="317" r:id="rId16"/>
    <p:sldId id="318" r:id="rId17"/>
    <p:sldId id="319" r:id="rId18"/>
    <p:sldId id="320" r:id="rId19"/>
    <p:sldId id="321" r:id="rId20"/>
    <p:sldId id="322" r:id="rId21"/>
    <p:sldId id="323" r:id="rId22"/>
    <p:sldId id="324" r:id="rId23"/>
    <p:sldId id="325" r:id="rId24"/>
    <p:sldId id="326" r:id="rId25"/>
    <p:sldId id="327" r:id="rId26"/>
    <p:sldId id="328" r:id="rId27"/>
    <p:sldId id="329" r:id="rId28"/>
    <p:sldId id="330"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464" autoAdjust="0"/>
    <p:restoredTop sz="86398" autoAdjust="0"/>
  </p:normalViewPr>
  <p:slideViewPr>
    <p:cSldViewPr>
      <p:cViewPr varScale="1">
        <p:scale>
          <a:sx n="96" d="100"/>
          <a:sy n="96" d="100"/>
        </p:scale>
        <p:origin x="97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5C71880-BB9D-447D-B845-AC7DC1879445}" type="datetimeFigureOut">
              <a:rPr lang="en-US" smtClean="0"/>
              <a:pPr/>
              <a:t>6/23/2025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0DE291-5806-4F08-86BB-DE94BC76BCF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5C71880-BB9D-447D-B845-AC7DC1879445}" type="datetimeFigureOut">
              <a:rPr lang="en-US" smtClean="0"/>
              <a:pPr/>
              <a:t>6/23/2025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0DE291-5806-4F08-86BB-DE94BC76BCF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5C71880-BB9D-447D-B845-AC7DC1879445}" type="datetimeFigureOut">
              <a:rPr lang="en-US" smtClean="0"/>
              <a:pPr/>
              <a:t>6/23/2025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0DE291-5806-4F08-86BB-DE94BC76BCF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5C71880-BB9D-447D-B845-AC7DC1879445}" type="datetimeFigureOut">
              <a:rPr lang="en-US" smtClean="0"/>
              <a:pPr/>
              <a:t>6/23/2025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0DE291-5806-4F08-86BB-DE94BC76BCF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5C71880-BB9D-447D-B845-AC7DC1879445}" type="datetimeFigureOut">
              <a:rPr lang="en-US" smtClean="0"/>
              <a:pPr/>
              <a:t>6/23/2025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0DE291-5806-4F08-86BB-DE94BC76BCF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5C71880-BB9D-447D-B845-AC7DC1879445}" type="datetimeFigureOut">
              <a:rPr lang="en-US" smtClean="0"/>
              <a:pPr/>
              <a:t>6/23/2025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0DE291-5806-4F08-86BB-DE94BC76BCF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5C71880-BB9D-447D-B845-AC7DC1879445}" type="datetimeFigureOut">
              <a:rPr lang="en-US" smtClean="0"/>
              <a:pPr/>
              <a:t>6/23/2025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40DE291-5806-4F08-86BB-DE94BC76BCF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5C71880-BB9D-447D-B845-AC7DC1879445}" type="datetimeFigureOut">
              <a:rPr lang="en-US" smtClean="0"/>
              <a:pPr/>
              <a:t>6/23/2025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40DE291-5806-4F08-86BB-DE94BC76BCF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C71880-BB9D-447D-B845-AC7DC1879445}" type="datetimeFigureOut">
              <a:rPr lang="en-US" smtClean="0"/>
              <a:pPr/>
              <a:t>6/23/2025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40DE291-5806-4F08-86BB-DE94BC76BCF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5C71880-BB9D-447D-B845-AC7DC1879445}" type="datetimeFigureOut">
              <a:rPr lang="en-US" smtClean="0"/>
              <a:pPr/>
              <a:t>6/23/2025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0DE291-5806-4F08-86BB-DE94BC76BCF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5C71880-BB9D-447D-B845-AC7DC1879445}" type="datetimeFigureOut">
              <a:rPr lang="en-US" smtClean="0"/>
              <a:pPr/>
              <a:t>6/23/2025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0DE291-5806-4F08-86BB-DE94BC76BCF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C71880-BB9D-447D-B845-AC7DC1879445}" type="datetimeFigureOut">
              <a:rPr lang="en-US" smtClean="0"/>
              <a:pPr/>
              <a:t>6/23/2025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0DE291-5806-4F08-86BB-DE94BC76BCF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295400"/>
            <a:ext cx="8229600" cy="838200"/>
          </a:xfrm>
        </p:spPr>
        <p:txBody>
          <a:bodyPr>
            <a:normAutofit/>
          </a:bodyPr>
          <a:lstStyle/>
          <a:p>
            <a:r>
              <a:rPr lang="en-US" sz="3600" dirty="0"/>
              <a:t>Drawing Lines and Working with Layers</a:t>
            </a:r>
            <a:endParaRPr lang="en-US" dirty="0"/>
          </a:p>
        </p:txBody>
      </p:sp>
      <p:sp>
        <p:nvSpPr>
          <p:cNvPr id="3" name="Subtitle 2"/>
          <p:cNvSpPr>
            <a:spLocks noGrp="1"/>
          </p:cNvSpPr>
          <p:nvPr>
            <p:ph type="subTitle" idx="1"/>
          </p:nvPr>
        </p:nvSpPr>
        <p:spPr>
          <a:xfrm>
            <a:off x="381000" y="2819400"/>
            <a:ext cx="8534400" cy="1752600"/>
          </a:xfrm>
        </p:spPr>
        <p:txBody>
          <a:bodyPr>
            <a:noAutofit/>
          </a:bodyPr>
          <a:lstStyle/>
          <a:p>
            <a:pPr marL="457200" indent="-457200" algn="l">
              <a:buFont typeface="Arial" pitchFamily="34" charset="0"/>
              <a:buChar char="•"/>
            </a:pPr>
            <a:r>
              <a:rPr lang="en-US" dirty="0">
                <a:solidFill>
                  <a:schemeClr val="tx1"/>
                </a:solidFill>
              </a:rPr>
              <a:t>Drawing Lines</a:t>
            </a:r>
          </a:p>
          <a:p>
            <a:pPr marL="457200" indent="-457200" algn="l">
              <a:buFont typeface="Arial" pitchFamily="34" charset="0"/>
              <a:buChar char="•"/>
            </a:pPr>
            <a:r>
              <a:rPr lang="en-US" dirty="0">
                <a:solidFill>
                  <a:schemeClr val="tx1"/>
                </a:solidFill>
              </a:rPr>
              <a:t>Drawing with Coordinates</a:t>
            </a:r>
          </a:p>
          <a:p>
            <a:pPr marL="457200" indent="-457200" algn="l">
              <a:buFont typeface="Arial" pitchFamily="34" charset="0"/>
              <a:buChar char="•"/>
            </a:pPr>
            <a:r>
              <a:rPr lang="en-US" dirty="0">
                <a:solidFill>
                  <a:schemeClr val="tx1"/>
                </a:solidFill>
              </a:rPr>
              <a:t>Drawing with Polar Tracking</a:t>
            </a:r>
          </a:p>
          <a:p>
            <a:pPr marL="457200" indent="-457200" algn="l">
              <a:buFont typeface="Arial" pitchFamily="34" charset="0"/>
              <a:buChar char="•"/>
            </a:pPr>
            <a:r>
              <a:rPr lang="en-US" dirty="0">
                <a:solidFill>
                  <a:schemeClr val="tx1"/>
                </a:solidFill>
              </a:rPr>
              <a:t>Drawing with Layers</a:t>
            </a:r>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t="26371" b="16918"/>
          <a:stretch/>
        </p:blipFill>
        <p:spPr>
          <a:xfrm>
            <a:off x="914400" y="320040"/>
            <a:ext cx="7315200" cy="97536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Drawing Lines Using Polar Coordinates</a:t>
            </a:r>
          </a:p>
        </p:txBody>
      </p:sp>
      <p:sp>
        <p:nvSpPr>
          <p:cNvPr id="3" name="Content Placeholder 2"/>
          <p:cNvSpPr>
            <a:spLocks noGrp="1"/>
          </p:cNvSpPr>
          <p:nvPr>
            <p:ph idx="1"/>
          </p:nvPr>
        </p:nvSpPr>
        <p:spPr>
          <a:xfrm>
            <a:off x="533400" y="1524000"/>
            <a:ext cx="8229600" cy="4267201"/>
          </a:xfrm>
        </p:spPr>
        <p:txBody>
          <a:bodyPr>
            <a:normAutofit/>
          </a:bodyPr>
          <a:lstStyle/>
          <a:p>
            <a:r>
              <a:rPr lang="en-US" sz="2400" dirty="0"/>
              <a:t>Any time AutoCAD prompts you to specify a point, such as in the Line command, you can type in a polar coordinate value in the format: @Length&lt;Angle.</a:t>
            </a:r>
          </a:p>
          <a:p>
            <a:endParaRPr lang="en-US" sz="2400" dirty="0"/>
          </a:p>
          <a:p>
            <a:endParaRPr lang="en-US" sz="2400"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0756" y="3200400"/>
            <a:ext cx="4574888" cy="3200400"/>
          </a:xfrm>
          <a:prstGeom prst="rect">
            <a:avLst/>
          </a:prstGeom>
        </p:spPr>
      </p:pic>
    </p:spTree>
    <p:extLst>
      <p:ext uri="{BB962C8B-B14F-4D97-AF65-F5344CB8AC3E}">
        <p14:creationId xmlns:p14="http://schemas.microsoft.com/office/powerpoint/2010/main" val="25612445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t>Exercises: Drawing with Cartesian Coordinate Methods</a:t>
            </a:r>
          </a:p>
        </p:txBody>
      </p:sp>
      <p:sp>
        <p:nvSpPr>
          <p:cNvPr id="5" name="Content Placeholder 2"/>
          <p:cNvSpPr>
            <a:spLocks noGrp="1"/>
          </p:cNvSpPr>
          <p:nvPr>
            <p:ph idx="1"/>
          </p:nvPr>
        </p:nvSpPr>
        <p:spPr>
          <a:xfrm>
            <a:off x="533400" y="2819400"/>
            <a:ext cx="8534400" cy="3505200"/>
          </a:xfrm>
        </p:spPr>
        <p:txBody>
          <a:bodyPr>
            <a:normAutofit/>
          </a:bodyPr>
          <a:lstStyle/>
          <a:p>
            <a:pPr marL="0" indent="0">
              <a:buNone/>
            </a:pPr>
            <a:r>
              <a:rPr lang="en-US" sz="2400" dirty="0"/>
              <a:t>2.2.1	Drawing a Rectangle with Absolute Coordinates</a:t>
            </a:r>
          </a:p>
          <a:p>
            <a:pPr marL="0" indent="0">
              <a:buNone/>
            </a:pPr>
            <a:r>
              <a:rPr lang="en-US" sz="2400" dirty="0"/>
              <a:t>2.2.2	Drawing a More Complex Shape with Absolute Coordinates</a:t>
            </a:r>
          </a:p>
          <a:p>
            <a:pPr marL="0" indent="0">
              <a:buNone/>
            </a:pPr>
            <a:r>
              <a:rPr lang="en-US" sz="2400" dirty="0"/>
              <a:t>2.2.3	Drawing a Rectangle with Relative Coordinates</a:t>
            </a:r>
          </a:p>
          <a:p>
            <a:pPr marL="0" indent="0">
              <a:buNone/>
            </a:pPr>
            <a:r>
              <a:rPr lang="en-US" sz="2400" dirty="0"/>
              <a:t>2.2.4	Drawing a More Complex Shape with Relative Coordinates</a:t>
            </a:r>
          </a:p>
          <a:p>
            <a:pPr marL="0" indent="0">
              <a:buNone/>
            </a:pPr>
            <a:r>
              <a:rPr lang="en-US" sz="2400" dirty="0"/>
              <a:t>2.2.5	Drawing a Rectangle with Polar Coordinates</a:t>
            </a:r>
          </a:p>
          <a:p>
            <a:pPr marL="0" indent="0">
              <a:buNone/>
            </a:pPr>
            <a:r>
              <a:rPr lang="en-US" sz="2400" dirty="0"/>
              <a:t>2.2.6	Drawing a More Complex Shape with Polar Coordinates</a:t>
            </a:r>
          </a:p>
        </p:txBody>
      </p:sp>
    </p:spTree>
    <p:extLst>
      <p:ext uri="{BB962C8B-B14F-4D97-AF65-F5344CB8AC3E}">
        <p14:creationId xmlns:p14="http://schemas.microsoft.com/office/powerpoint/2010/main" val="19081281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Drawing with Polar Tracking</a:t>
            </a:r>
          </a:p>
        </p:txBody>
      </p:sp>
      <p:sp>
        <p:nvSpPr>
          <p:cNvPr id="3" name="Content Placeholder 2"/>
          <p:cNvSpPr>
            <a:spLocks noGrp="1"/>
          </p:cNvSpPr>
          <p:nvPr>
            <p:ph idx="1"/>
          </p:nvPr>
        </p:nvSpPr>
        <p:spPr>
          <a:xfrm>
            <a:off x="533401" y="2285999"/>
            <a:ext cx="4419600" cy="4267201"/>
          </a:xfrm>
        </p:spPr>
        <p:txBody>
          <a:bodyPr>
            <a:normAutofit/>
          </a:bodyPr>
          <a:lstStyle/>
          <a:p>
            <a:pPr lvl="0"/>
            <a:r>
              <a:rPr lang="en-US" sz="2400" dirty="0"/>
              <a:t>Use Direct Distance Entry to draw lines of specific length.</a:t>
            </a:r>
          </a:p>
          <a:p>
            <a:pPr lvl="0"/>
            <a:r>
              <a:rPr lang="en-US" sz="2400" dirty="0"/>
              <a:t>Use ORTHO to draw horizontal and vertical lines.</a:t>
            </a:r>
          </a:p>
          <a:p>
            <a:pPr lvl="0"/>
            <a:r>
              <a:rPr lang="en-US" sz="2400" dirty="0"/>
              <a:t>Use Polar Tracking to draw lines at specified angles.</a:t>
            </a:r>
          </a:p>
          <a:p>
            <a:pPr lvl="0"/>
            <a:r>
              <a:rPr lang="en-US" sz="2400" dirty="0"/>
              <a:t>Set Incremental and Additional Angles in the Polar Tracking settings.</a:t>
            </a:r>
          </a:p>
        </p:txBody>
      </p:sp>
      <p:sp>
        <p:nvSpPr>
          <p:cNvPr id="4" name="Title 1"/>
          <p:cNvSpPr txBox="1">
            <a:spLocks/>
          </p:cNvSpPr>
          <p:nvPr/>
        </p:nvSpPr>
        <p:spPr>
          <a:xfrm>
            <a:off x="228600" y="1447800"/>
            <a:ext cx="2286000" cy="685800"/>
          </a:xfrm>
          <a:prstGeom prst="rect">
            <a:avLst/>
          </a:prstGeom>
        </p:spPr>
        <p:txBody>
          <a:bodyPr rIns="91440" anchor="b">
            <a:normAutofit/>
            <a:scene3d>
              <a:camera prst="orthographicFront"/>
              <a:lightRig rig="soft" dir="t">
                <a:rot lat="0" lon="0" rev="2400000"/>
              </a:lightRig>
            </a:scene3d>
            <a:sp3d>
              <a:bevelT w="19050" h="12700"/>
            </a:sp3d>
          </a:bodyPr>
          <a:lstStyle/>
          <a:p>
            <a:pPr marL="54864" marR="0" lvl="0" indent="0" algn="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a:ln>
                  <a:noFill/>
                </a:ln>
                <a:uLnTx/>
                <a:uFillTx/>
                <a:latin typeface="+mj-lt"/>
                <a:ea typeface="+mj-ea"/>
                <a:cs typeface="+mj-cs"/>
              </a:rPr>
              <a:t>Objectives:</a:t>
            </a:r>
          </a:p>
        </p:txBody>
      </p:sp>
      <p:pic>
        <p:nvPicPr>
          <p:cNvPr id="5" name="Snagit_SNG82E"/>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10200" y="1981200"/>
            <a:ext cx="2895238" cy="3219048"/>
          </a:xfrm>
          <a:prstGeom prst="rect">
            <a:avLst/>
          </a:prstGeom>
        </p:spPr>
      </p:pic>
    </p:spTree>
    <p:extLst>
      <p:ext uri="{BB962C8B-B14F-4D97-AF65-F5344CB8AC3E}">
        <p14:creationId xmlns:p14="http://schemas.microsoft.com/office/powerpoint/2010/main" val="12868109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Direct Distance Entry</a:t>
            </a:r>
          </a:p>
        </p:txBody>
      </p:sp>
      <p:sp>
        <p:nvSpPr>
          <p:cNvPr id="3" name="Content Placeholder 2"/>
          <p:cNvSpPr>
            <a:spLocks noGrp="1"/>
          </p:cNvSpPr>
          <p:nvPr>
            <p:ph idx="1"/>
          </p:nvPr>
        </p:nvSpPr>
        <p:spPr>
          <a:xfrm>
            <a:off x="533400" y="1524000"/>
            <a:ext cx="8229600" cy="4267201"/>
          </a:xfrm>
        </p:spPr>
        <p:txBody>
          <a:bodyPr>
            <a:normAutofit/>
          </a:bodyPr>
          <a:lstStyle/>
          <a:p>
            <a:r>
              <a:rPr lang="en-US" sz="2400" dirty="0"/>
              <a:t>Typically, the fastest way to draw a line is through direct distance entry. This occurs by picking the initial point, moving the crosshairs in the direction you wish to draw, then typing in the length of the line. </a:t>
            </a:r>
          </a:p>
          <a:p>
            <a:r>
              <a:rPr lang="en-US" sz="2400" dirty="0"/>
              <a:t>While it is a fast method of drawing a line at a given length, Direct Distance Entry alone does not control the angle at which the line is drawn. </a:t>
            </a:r>
          </a:p>
          <a:p>
            <a:r>
              <a:rPr lang="en-US" sz="2400" dirty="0"/>
              <a:t>To be used effectively Direct Distance Entry must be used in conjunction with another tool such as Orthogonal Locking (ORTHO) or Polar Tracking.</a:t>
            </a:r>
          </a:p>
        </p:txBody>
      </p:sp>
    </p:spTree>
    <p:extLst>
      <p:ext uri="{BB962C8B-B14F-4D97-AF65-F5344CB8AC3E}">
        <p14:creationId xmlns:p14="http://schemas.microsoft.com/office/powerpoint/2010/main" val="34540950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Orthogonal Locking (ORTHO)</a:t>
            </a:r>
          </a:p>
        </p:txBody>
      </p:sp>
      <p:sp>
        <p:nvSpPr>
          <p:cNvPr id="3" name="Content Placeholder 2"/>
          <p:cNvSpPr>
            <a:spLocks noGrp="1"/>
          </p:cNvSpPr>
          <p:nvPr>
            <p:ph idx="1"/>
          </p:nvPr>
        </p:nvSpPr>
        <p:spPr>
          <a:xfrm>
            <a:off x="533400" y="1524000"/>
            <a:ext cx="8229600" cy="4267201"/>
          </a:xfrm>
        </p:spPr>
        <p:txBody>
          <a:bodyPr>
            <a:normAutofit/>
          </a:bodyPr>
          <a:lstStyle/>
          <a:p>
            <a:r>
              <a:rPr lang="en-US" sz="2400" dirty="0"/>
              <a:t>The ORTHO mode can be enabled by selecting the appropriate button on the status bar.</a:t>
            </a:r>
          </a:p>
          <a:p>
            <a:endParaRPr lang="en-US" sz="2400" dirty="0"/>
          </a:p>
          <a:p>
            <a:endParaRPr lang="en-US" sz="2400" dirty="0"/>
          </a:p>
          <a:p>
            <a:endParaRPr lang="en-US" sz="2400" dirty="0"/>
          </a:p>
          <a:p>
            <a:r>
              <a:rPr lang="en-US" sz="2400" dirty="0"/>
              <a:t>The ORTHO mode allows for the easy creation of horizontal and vertical lines.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24200" y="4191000"/>
            <a:ext cx="3438095" cy="1228571"/>
          </a:xfrm>
          <a:prstGeom prst="rect">
            <a:avLst/>
          </a:prstGeom>
        </p:spPr>
      </p:pic>
      <p:pic>
        <p:nvPicPr>
          <p:cNvPr id="7" name="Picture 6">
            <a:extLst>
              <a:ext uri="{FF2B5EF4-FFF2-40B4-BE49-F238E27FC236}">
                <a16:creationId xmlns:a16="http://schemas.microsoft.com/office/drawing/2014/main" id="{884A1395-E6BE-811B-5090-237D329384AE}"/>
              </a:ext>
            </a:extLst>
          </p:cNvPr>
          <p:cNvPicPr>
            <a:picLocks noChangeAspect="1"/>
          </p:cNvPicPr>
          <p:nvPr/>
        </p:nvPicPr>
        <p:blipFill>
          <a:blip r:embed="rId3"/>
          <a:stretch>
            <a:fillRect/>
          </a:stretch>
        </p:blipFill>
        <p:spPr>
          <a:xfrm>
            <a:off x="2976771" y="2772809"/>
            <a:ext cx="3342858" cy="656191"/>
          </a:xfrm>
          <a:prstGeom prst="rect">
            <a:avLst/>
          </a:prstGeom>
        </p:spPr>
      </p:pic>
    </p:spTree>
    <p:extLst>
      <p:ext uri="{BB962C8B-B14F-4D97-AF65-F5344CB8AC3E}">
        <p14:creationId xmlns:p14="http://schemas.microsoft.com/office/powerpoint/2010/main" val="429641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Polar Tracking</a:t>
            </a:r>
          </a:p>
        </p:txBody>
      </p:sp>
      <p:sp>
        <p:nvSpPr>
          <p:cNvPr id="3" name="Content Placeholder 2"/>
          <p:cNvSpPr>
            <a:spLocks noGrp="1"/>
          </p:cNvSpPr>
          <p:nvPr>
            <p:ph idx="1"/>
          </p:nvPr>
        </p:nvSpPr>
        <p:spPr>
          <a:xfrm>
            <a:off x="533400" y="1524000"/>
            <a:ext cx="8229600" cy="4267201"/>
          </a:xfrm>
        </p:spPr>
        <p:txBody>
          <a:bodyPr>
            <a:normAutofit/>
          </a:bodyPr>
          <a:lstStyle/>
          <a:p>
            <a:r>
              <a:rPr lang="en-US" sz="2400" dirty="0"/>
              <a:t>Polar Tracking can be enabled by selecting the appropriate button on the status bar.</a:t>
            </a:r>
          </a:p>
          <a:p>
            <a:endParaRPr lang="en-US" sz="2400" dirty="0"/>
          </a:p>
          <a:p>
            <a:endParaRPr lang="en-US" sz="2400" dirty="0"/>
          </a:p>
        </p:txBody>
      </p:sp>
      <p:pic>
        <p:nvPicPr>
          <p:cNvPr id="4" name="Picture 3">
            <a:extLst>
              <a:ext uri="{FF2B5EF4-FFF2-40B4-BE49-F238E27FC236}">
                <a16:creationId xmlns:a16="http://schemas.microsoft.com/office/drawing/2014/main" id="{D5DD578D-7A3C-AF95-7222-DC67345580C4}"/>
              </a:ext>
            </a:extLst>
          </p:cNvPr>
          <p:cNvPicPr>
            <a:picLocks noChangeAspect="1"/>
          </p:cNvPicPr>
          <p:nvPr/>
        </p:nvPicPr>
        <p:blipFill>
          <a:blip r:embed="rId2"/>
          <a:stretch>
            <a:fillRect/>
          </a:stretch>
        </p:blipFill>
        <p:spPr>
          <a:xfrm>
            <a:off x="2900571" y="3113286"/>
            <a:ext cx="3342858" cy="631428"/>
          </a:xfrm>
          <a:prstGeom prst="rect">
            <a:avLst/>
          </a:prstGeom>
        </p:spPr>
      </p:pic>
    </p:spTree>
    <p:extLst>
      <p:ext uri="{BB962C8B-B14F-4D97-AF65-F5344CB8AC3E}">
        <p14:creationId xmlns:p14="http://schemas.microsoft.com/office/powerpoint/2010/main" val="30782241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Increment Tracking Angles</a:t>
            </a:r>
          </a:p>
        </p:txBody>
      </p:sp>
      <p:sp>
        <p:nvSpPr>
          <p:cNvPr id="3" name="Content Placeholder 2"/>
          <p:cNvSpPr>
            <a:spLocks noGrp="1"/>
          </p:cNvSpPr>
          <p:nvPr>
            <p:ph idx="1"/>
          </p:nvPr>
        </p:nvSpPr>
        <p:spPr>
          <a:xfrm>
            <a:off x="533400" y="1524000"/>
            <a:ext cx="5334000" cy="4267201"/>
          </a:xfrm>
        </p:spPr>
        <p:txBody>
          <a:bodyPr>
            <a:normAutofit/>
          </a:bodyPr>
          <a:lstStyle/>
          <a:p>
            <a:r>
              <a:rPr lang="en-US" sz="2400" dirty="0"/>
              <a:t>Clicking the fly-out arrow next to the Polar Tracking button will display commonly used increment angles. </a:t>
            </a:r>
          </a:p>
          <a:p>
            <a:r>
              <a:rPr lang="en-US" sz="2400" dirty="0"/>
              <a:t>An increment angle will allow your mouse to snap on every increment of that angle from 0 to 360 degrees. </a:t>
            </a:r>
          </a:p>
          <a:p>
            <a:endParaRPr lang="en-US" sz="24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48400" y="1752600"/>
            <a:ext cx="1723810" cy="2428571"/>
          </a:xfrm>
          <a:prstGeom prst="rect">
            <a:avLst/>
          </a:prstGeom>
          <a:ln w="19050">
            <a:solidFill>
              <a:schemeClr val="tx1"/>
            </a:solidFill>
          </a:ln>
        </p:spPr>
      </p:pic>
    </p:spTree>
    <p:extLst>
      <p:ext uri="{BB962C8B-B14F-4D97-AF65-F5344CB8AC3E}">
        <p14:creationId xmlns:p14="http://schemas.microsoft.com/office/powerpoint/2010/main" val="31961376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Additional Tracking Angles</a:t>
            </a:r>
          </a:p>
        </p:txBody>
      </p:sp>
      <p:sp>
        <p:nvSpPr>
          <p:cNvPr id="3" name="Content Placeholder 2"/>
          <p:cNvSpPr>
            <a:spLocks noGrp="1"/>
          </p:cNvSpPr>
          <p:nvPr>
            <p:ph idx="1"/>
          </p:nvPr>
        </p:nvSpPr>
        <p:spPr>
          <a:xfrm>
            <a:off x="533400" y="1524000"/>
            <a:ext cx="7772400" cy="4267201"/>
          </a:xfrm>
        </p:spPr>
        <p:txBody>
          <a:bodyPr>
            <a:normAutofit/>
          </a:bodyPr>
          <a:lstStyle/>
          <a:p>
            <a:r>
              <a:rPr lang="en-US" sz="2400" dirty="0"/>
              <a:t>Occasionally you will need to draw at additional specified angles without the need for increments. </a:t>
            </a:r>
          </a:p>
          <a:p>
            <a:r>
              <a:rPr lang="en-US" sz="2400" dirty="0"/>
              <a:t>For example, you may need to draw a line that is 4 units long at a 50 degree angle. You do not, however, need to draw at each increment of 50 (50, 100, 150, etc.).</a:t>
            </a:r>
          </a:p>
          <a:p>
            <a:r>
              <a:rPr lang="en-US" sz="2400" dirty="0"/>
              <a:t>To add an additional angle, click the fly-out arrow next to the </a:t>
            </a:r>
            <a:r>
              <a:rPr lang="en-US" sz="2400" i="1" dirty="0"/>
              <a:t>Polar Tracking</a:t>
            </a:r>
            <a:r>
              <a:rPr lang="en-US" sz="2400" dirty="0"/>
              <a:t> status bar button, then select </a:t>
            </a:r>
            <a:r>
              <a:rPr lang="en-US" sz="2400" b="1" dirty="0"/>
              <a:t>Tracking Settings…</a:t>
            </a:r>
            <a:endParaRPr lang="en-US" sz="2400" dirty="0"/>
          </a:p>
          <a:p>
            <a:endParaRPr lang="en-US" sz="2400" dirty="0"/>
          </a:p>
        </p:txBody>
      </p:sp>
      <p:pic>
        <p:nvPicPr>
          <p:cNvPr id="4" name="Picture 3">
            <a:extLst>
              <a:ext uri="{FF2B5EF4-FFF2-40B4-BE49-F238E27FC236}">
                <a16:creationId xmlns:a16="http://schemas.microsoft.com/office/drawing/2014/main" id="{24BC1F3D-4CB3-78C2-D9D3-908A5D453D89}"/>
              </a:ext>
            </a:extLst>
          </p:cNvPr>
          <p:cNvPicPr>
            <a:picLocks noChangeAspect="1"/>
          </p:cNvPicPr>
          <p:nvPr/>
        </p:nvPicPr>
        <p:blipFill>
          <a:blip r:embed="rId2"/>
          <a:stretch>
            <a:fillRect/>
          </a:stretch>
        </p:blipFill>
        <p:spPr>
          <a:xfrm>
            <a:off x="3429000" y="4419600"/>
            <a:ext cx="1613334" cy="1665715"/>
          </a:xfrm>
          <a:prstGeom prst="rect">
            <a:avLst/>
          </a:prstGeom>
        </p:spPr>
      </p:pic>
    </p:spTree>
    <p:extLst>
      <p:ext uri="{BB962C8B-B14F-4D97-AF65-F5344CB8AC3E}">
        <p14:creationId xmlns:p14="http://schemas.microsoft.com/office/powerpoint/2010/main" val="512303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Additional Tracking Angles</a:t>
            </a:r>
          </a:p>
        </p:txBody>
      </p:sp>
      <p:sp>
        <p:nvSpPr>
          <p:cNvPr id="3" name="Content Placeholder 2"/>
          <p:cNvSpPr>
            <a:spLocks noGrp="1"/>
          </p:cNvSpPr>
          <p:nvPr>
            <p:ph idx="1"/>
          </p:nvPr>
        </p:nvSpPr>
        <p:spPr>
          <a:xfrm>
            <a:off x="533400" y="1524000"/>
            <a:ext cx="7772400" cy="4267201"/>
          </a:xfrm>
        </p:spPr>
        <p:txBody>
          <a:bodyPr>
            <a:normAutofit/>
          </a:bodyPr>
          <a:lstStyle/>
          <a:p>
            <a:r>
              <a:rPr lang="en-US" sz="2400" dirty="0"/>
              <a:t>Click </a:t>
            </a:r>
            <a:r>
              <a:rPr lang="en-US" sz="2400" b="1" dirty="0"/>
              <a:t>&lt;&lt;New&gt;&gt;</a:t>
            </a:r>
            <a:r>
              <a:rPr lang="en-US" sz="2400" dirty="0"/>
              <a:t>, type in the desired additional angle, then press </a:t>
            </a:r>
            <a:r>
              <a:rPr lang="en-US" sz="2400" b="1" dirty="0"/>
              <a:t>[Enter]</a:t>
            </a:r>
            <a:r>
              <a:rPr lang="en-US" sz="2400" dirty="0"/>
              <a:t> at the keyboard.</a:t>
            </a:r>
          </a:p>
          <a:p>
            <a:endParaRPr lang="en-US" sz="2400" dirty="0"/>
          </a:p>
        </p:txBody>
      </p:sp>
      <p:pic>
        <p:nvPicPr>
          <p:cNvPr id="5" name="Picture 4">
            <a:extLst>
              <a:ext uri="{FF2B5EF4-FFF2-40B4-BE49-F238E27FC236}">
                <a16:creationId xmlns:a16="http://schemas.microsoft.com/office/drawing/2014/main" id="{1254996C-FE6F-5674-D7D7-4573AE802DBD}"/>
              </a:ext>
            </a:extLst>
          </p:cNvPr>
          <p:cNvPicPr>
            <a:picLocks noChangeAspect="1"/>
          </p:cNvPicPr>
          <p:nvPr/>
        </p:nvPicPr>
        <p:blipFill>
          <a:blip r:embed="rId2"/>
          <a:stretch>
            <a:fillRect/>
          </a:stretch>
        </p:blipFill>
        <p:spPr>
          <a:xfrm>
            <a:off x="2514857" y="2438400"/>
            <a:ext cx="4114286" cy="4011429"/>
          </a:xfrm>
          <a:prstGeom prst="rect">
            <a:avLst/>
          </a:prstGeom>
        </p:spPr>
      </p:pic>
    </p:spTree>
    <p:extLst>
      <p:ext uri="{BB962C8B-B14F-4D97-AF65-F5344CB8AC3E}">
        <p14:creationId xmlns:p14="http://schemas.microsoft.com/office/powerpoint/2010/main" val="33860969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t>Exercises: Drawing with Polar Tracking</a:t>
            </a:r>
          </a:p>
        </p:txBody>
      </p:sp>
      <p:sp>
        <p:nvSpPr>
          <p:cNvPr id="5" name="Content Placeholder 2"/>
          <p:cNvSpPr>
            <a:spLocks noGrp="1"/>
          </p:cNvSpPr>
          <p:nvPr>
            <p:ph idx="1"/>
          </p:nvPr>
        </p:nvSpPr>
        <p:spPr>
          <a:xfrm>
            <a:off x="533400" y="2819400"/>
            <a:ext cx="8534400" cy="3505200"/>
          </a:xfrm>
        </p:spPr>
        <p:txBody>
          <a:bodyPr>
            <a:normAutofit/>
          </a:bodyPr>
          <a:lstStyle/>
          <a:p>
            <a:pPr marL="0" indent="0">
              <a:buNone/>
            </a:pPr>
            <a:r>
              <a:rPr lang="en-US" sz="2400" dirty="0"/>
              <a:t>2.3.1	Drawing a Rectangle with Polar Tracking</a:t>
            </a:r>
          </a:p>
          <a:p>
            <a:pPr marL="0" indent="0">
              <a:buNone/>
            </a:pPr>
            <a:r>
              <a:rPr lang="en-US" sz="2400" dirty="0"/>
              <a:t>2.3.2	Drawing a More Complex Shape with Polar Tracking</a:t>
            </a:r>
          </a:p>
          <a:p>
            <a:pPr marL="0" indent="0">
              <a:buNone/>
            </a:pPr>
            <a:r>
              <a:rPr lang="en-US" sz="2400" dirty="0"/>
              <a:t>2.3.3	Drawing with Additional Polar Tracking Angles</a:t>
            </a:r>
          </a:p>
          <a:p>
            <a:pPr marL="0" indent="0">
              <a:buNone/>
            </a:pPr>
            <a:r>
              <a:rPr lang="en-US" sz="2400" dirty="0"/>
              <a:t>2.3.4	Drawing with Architectural Units</a:t>
            </a:r>
          </a:p>
          <a:p>
            <a:pPr marL="0" indent="0">
              <a:buNone/>
            </a:pPr>
            <a:r>
              <a:rPr lang="en-US" sz="2400" dirty="0"/>
              <a:t>2.3.5	Polar Tracking Challenge Exercise</a:t>
            </a:r>
          </a:p>
        </p:txBody>
      </p:sp>
    </p:spTree>
    <p:extLst>
      <p:ext uri="{BB962C8B-B14F-4D97-AF65-F5344CB8AC3E}">
        <p14:creationId xmlns:p14="http://schemas.microsoft.com/office/powerpoint/2010/main" val="748353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Drawing Lines</a:t>
            </a:r>
          </a:p>
        </p:txBody>
      </p:sp>
      <p:sp>
        <p:nvSpPr>
          <p:cNvPr id="3" name="Content Placeholder 2"/>
          <p:cNvSpPr>
            <a:spLocks noGrp="1"/>
          </p:cNvSpPr>
          <p:nvPr>
            <p:ph idx="1"/>
          </p:nvPr>
        </p:nvSpPr>
        <p:spPr>
          <a:xfrm>
            <a:off x="533401" y="2285999"/>
            <a:ext cx="4419600" cy="4267201"/>
          </a:xfrm>
        </p:spPr>
        <p:txBody>
          <a:bodyPr>
            <a:normAutofit/>
          </a:bodyPr>
          <a:lstStyle/>
          <a:p>
            <a:pPr lvl="0"/>
            <a:r>
              <a:rPr lang="en-US" sz="2400" dirty="0"/>
              <a:t>Draw a line by selecting points on-screen.</a:t>
            </a:r>
          </a:p>
          <a:p>
            <a:pPr lvl="0"/>
            <a:r>
              <a:rPr lang="en-US" sz="2400" dirty="0"/>
              <a:t>Create a closed shape with the line command.</a:t>
            </a:r>
          </a:p>
          <a:p>
            <a:pPr lvl="0"/>
            <a:r>
              <a:rPr lang="en-US" sz="2400" dirty="0"/>
              <a:t>Undo individual line segments.</a:t>
            </a:r>
          </a:p>
          <a:p>
            <a:r>
              <a:rPr lang="en-US" sz="2400" dirty="0"/>
              <a:t>Draw a line that continues from a previous line endpoint.</a:t>
            </a:r>
          </a:p>
        </p:txBody>
      </p:sp>
      <p:sp>
        <p:nvSpPr>
          <p:cNvPr id="4" name="Title 1"/>
          <p:cNvSpPr txBox="1">
            <a:spLocks/>
          </p:cNvSpPr>
          <p:nvPr/>
        </p:nvSpPr>
        <p:spPr>
          <a:xfrm>
            <a:off x="228600" y="1447800"/>
            <a:ext cx="2286000" cy="685800"/>
          </a:xfrm>
          <a:prstGeom prst="rect">
            <a:avLst/>
          </a:prstGeom>
        </p:spPr>
        <p:txBody>
          <a:bodyPr rIns="91440" anchor="b">
            <a:normAutofit/>
            <a:scene3d>
              <a:camera prst="orthographicFront"/>
              <a:lightRig rig="soft" dir="t">
                <a:rot lat="0" lon="0" rev="2400000"/>
              </a:lightRig>
            </a:scene3d>
            <a:sp3d>
              <a:bevelT w="19050" h="12700"/>
            </a:sp3d>
          </a:bodyPr>
          <a:lstStyle/>
          <a:p>
            <a:pPr marL="54864" marR="0" lvl="0" indent="0" algn="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a:ln>
                  <a:noFill/>
                </a:ln>
                <a:uLnTx/>
                <a:uFillTx/>
                <a:latin typeface="+mj-lt"/>
                <a:ea typeface="+mj-ea"/>
                <a:cs typeface="+mj-cs"/>
              </a:rPr>
              <a:t>Objectives:</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05400" y="2133600"/>
            <a:ext cx="3804803" cy="2078355"/>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Drawing with Layers</a:t>
            </a:r>
          </a:p>
        </p:txBody>
      </p:sp>
      <p:sp>
        <p:nvSpPr>
          <p:cNvPr id="3" name="Content Placeholder 2"/>
          <p:cNvSpPr>
            <a:spLocks noGrp="1"/>
          </p:cNvSpPr>
          <p:nvPr>
            <p:ph idx="1"/>
          </p:nvPr>
        </p:nvSpPr>
        <p:spPr>
          <a:xfrm>
            <a:off x="533401" y="2285999"/>
            <a:ext cx="4267199" cy="4267201"/>
          </a:xfrm>
        </p:spPr>
        <p:txBody>
          <a:bodyPr>
            <a:normAutofit/>
          </a:bodyPr>
          <a:lstStyle/>
          <a:p>
            <a:pPr lvl="0"/>
            <a:r>
              <a:rPr lang="en-US" sz="2400" dirty="0"/>
              <a:t>Draw objects in specific layers.</a:t>
            </a:r>
          </a:p>
          <a:p>
            <a:pPr lvl="0"/>
            <a:r>
              <a:rPr lang="en-US" sz="2400" dirty="0"/>
              <a:t>Change the layer of existing objects.</a:t>
            </a:r>
          </a:p>
          <a:p>
            <a:pPr lvl="0"/>
            <a:r>
              <a:rPr lang="en-US" sz="2400" dirty="0"/>
              <a:t>Turn layers on and off.</a:t>
            </a:r>
          </a:p>
          <a:p>
            <a:pPr lvl="0"/>
            <a:r>
              <a:rPr lang="en-US" sz="2400" dirty="0"/>
              <a:t>Freeze and thaw layers.</a:t>
            </a:r>
          </a:p>
          <a:p>
            <a:pPr lvl="0"/>
            <a:r>
              <a:rPr lang="en-US" sz="2400" dirty="0"/>
              <a:t>Lock layers.</a:t>
            </a:r>
          </a:p>
          <a:p>
            <a:pPr lvl="0"/>
            <a:r>
              <a:rPr lang="en-US" sz="2400" dirty="0"/>
              <a:t>Create new layers.</a:t>
            </a:r>
          </a:p>
        </p:txBody>
      </p:sp>
      <p:sp>
        <p:nvSpPr>
          <p:cNvPr id="4" name="Title 1"/>
          <p:cNvSpPr txBox="1">
            <a:spLocks/>
          </p:cNvSpPr>
          <p:nvPr/>
        </p:nvSpPr>
        <p:spPr>
          <a:xfrm>
            <a:off x="228600" y="1447800"/>
            <a:ext cx="2286000" cy="685800"/>
          </a:xfrm>
          <a:prstGeom prst="rect">
            <a:avLst/>
          </a:prstGeom>
        </p:spPr>
        <p:txBody>
          <a:bodyPr rIns="91440" anchor="b">
            <a:normAutofit/>
            <a:scene3d>
              <a:camera prst="orthographicFront"/>
              <a:lightRig rig="soft" dir="t">
                <a:rot lat="0" lon="0" rev="2400000"/>
              </a:lightRig>
            </a:scene3d>
            <a:sp3d>
              <a:bevelT w="19050" h="12700"/>
            </a:sp3d>
          </a:bodyPr>
          <a:lstStyle/>
          <a:p>
            <a:pPr marL="54864" marR="0" lvl="0" indent="0" algn="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a:ln>
                  <a:noFill/>
                </a:ln>
                <a:uLnTx/>
                <a:uFillTx/>
                <a:latin typeface="+mj-lt"/>
                <a:ea typeface="+mj-ea"/>
                <a:cs typeface="+mj-cs"/>
              </a:rPr>
              <a:t>Objectives:</a:t>
            </a:r>
          </a:p>
        </p:txBody>
      </p:sp>
      <p:pic>
        <p:nvPicPr>
          <p:cNvPr id="7" name="Picture 6"/>
          <p:cNvPicPr/>
          <p:nvPr/>
        </p:nvPicPr>
        <p:blipFill>
          <a:blip r:embed="rId2">
            <a:extLst>
              <a:ext uri="{28A0092B-C50C-407E-A947-70E740481C1C}">
                <a14:useLocalDpi xmlns:a14="http://schemas.microsoft.com/office/drawing/2010/main" val="0"/>
              </a:ext>
            </a:extLst>
          </a:blip>
          <a:stretch>
            <a:fillRect/>
          </a:stretch>
        </p:blipFill>
        <p:spPr>
          <a:xfrm>
            <a:off x="4724400" y="1589087"/>
            <a:ext cx="4114800" cy="2725420"/>
          </a:xfrm>
          <a:prstGeom prst="rect">
            <a:avLst/>
          </a:prstGeom>
        </p:spPr>
      </p:pic>
    </p:spTree>
    <p:extLst>
      <p:ext uri="{BB962C8B-B14F-4D97-AF65-F5344CB8AC3E}">
        <p14:creationId xmlns:p14="http://schemas.microsoft.com/office/powerpoint/2010/main" val="41290398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Setting the Current Layer</a:t>
            </a:r>
          </a:p>
        </p:txBody>
      </p:sp>
      <p:sp>
        <p:nvSpPr>
          <p:cNvPr id="3" name="Content Placeholder 2"/>
          <p:cNvSpPr>
            <a:spLocks noGrp="1"/>
          </p:cNvSpPr>
          <p:nvPr>
            <p:ph idx="1"/>
          </p:nvPr>
        </p:nvSpPr>
        <p:spPr>
          <a:xfrm>
            <a:off x="533400" y="1524000"/>
            <a:ext cx="5181600" cy="4267201"/>
          </a:xfrm>
        </p:spPr>
        <p:txBody>
          <a:bodyPr>
            <a:normAutofit/>
          </a:bodyPr>
          <a:lstStyle/>
          <a:p>
            <a:r>
              <a:rPr lang="en-US" sz="2400" dirty="0"/>
              <a:t>The Layer Control is located at Ribbon: Home  </a:t>
            </a:r>
            <a:r>
              <a:rPr lang="en-US" sz="2400" dirty="0">
                <a:sym typeface="Symbol" panose="05050102010706020507" pitchFamily="18" charset="2"/>
              </a:rPr>
              <a:t></a:t>
            </a:r>
            <a:r>
              <a:rPr lang="en-US" sz="2400" dirty="0"/>
              <a:t> Layers. </a:t>
            </a:r>
          </a:p>
          <a:p>
            <a:r>
              <a:rPr lang="en-US" sz="2400" dirty="0"/>
              <a:t>Whichever layer is visible on the Layer Control is known as the Current Layer. This means that any object that is drawn will be created on that particular layer. </a:t>
            </a:r>
          </a:p>
          <a:p>
            <a:r>
              <a:rPr lang="en-US" sz="2400" dirty="0"/>
              <a:t>The current layer can be changed by selecting the drop-down arrow and then selecting the name of the layer that you would like to use.</a:t>
            </a:r>
          </a:p>
          <a:p>
            <a:endParaRPr lang="en-US" sz="2400" dirty="0"/>
          </a:p>
        </p:txBody>
      </p:sp>
      <p:pic>
        <p:nvPicPr>
          <p:cNvPr id="4" name="Picture 3">
            <a:extLst>
              <a:ext uri="{FF2B5EF4-FFF2-40B4-BE49-F238E27FC236}">
                <a16:creationId xmlns:a16="http://schemas.microsoft.com/office/drawing/2014/main" id="{F1FC7F6A-2B45-283A-FEFD-BA38EFFB2771}"/>
              </a:ext>
            </a:extLst>
          </p:cNvPr>
          <p:cNvPicPr>
            <a:picLocks noChangeAspect="1"/>
          </p:cNvPicPr>
          <p:nvPr/>
        </p:nvPicPr>
        <p:blipFill>
          <a:blip r:embed="rId2"/>
          <a:stretch>
            <a:fillRect/>
          </a:stretch>
        </p:blipFill>
        <p:spPr>
          <a:xfrm>
            <a:off x="5831815" y="1970934"/>
            <a:ext cx="2891428" cy="1686666"/>
          </a:xfrm>
          <a:prstGeom prst="rect">
            <a:avLst/>
          </a:prstGeom>
        </p:spPr>
      </p:pic>
    </p:spTree>
    <p:extLst>
      <p:ext uri="{BB962C8B-B14F-4D97-AF65-F5344CB8AC3E}">
        <p14:creationId xmlns:p14="http://schemas.microsoft.com/office/powerpoint/2010/main" val="29370982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Changing the Layer of Existing Objects</a:t>
            </a:r>
          </a:p>
        </p:txBody>
      </p:sp>
      <p:sp>
        <p:nvSpPr>
          <p:cNvPr id="3" name="Content Placeholder 2"/>
          <p:cNvSpPr>
            <a:spLocks noGrp="1"/>
          </p:cNvSpPr>
          <p:nvPr>
            <p:ph idx="1"/>
          </p:nvPr>
        </p:nvSpPr>
        <p:spPr>
          <a:xfrm>
            <a:off x="533400" y="1524000"/>
            <a:ext cx="5181600" cy="4267201"/>
          </a:xfrm>
        </p:spPr>
        <p:txBody>
          <a:bodyPr>
            <a:normAutofit/>
          </a:bodyPr>
          <a:lstStyle/>
          <a:p>
            <a:r>
              <a:rPr lang="en-US" sz="2400" dirty="0"/>
              <a:t>Select the objects while no command is active, then click the drop-down arrow on the Layer Control and select the desired layer. </a:t>
            </a:r>
          </a:p>
          <a:p>
            <a:r>
              <a:rPr lang="en-US" sz="2400" dirty="0"/>
              <a:t>Press </a:t>
            </a:r>
            <a:r>
              <a:rPr lang="en-US" sz="2400" b="1" dirty="0"/>
              <a:t>[Esc]</a:t>
            </a:r>
            <a:r>
              <a:rPr lang="en-US" sz="2400" dirty="0"/>
              <a:t> at the keyboard to deselect the objects. </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02994" y="1524000"/>
            <a:ext cx="2912381" cy="1927619"/>
          </a:xfrm>
          <a:prstGeom prst="rect">
            <a:avLst/>
          </a:prstGeom>
        </p:spPr>
      </p:pic>
    </p:spTree>
    <p:extLst>
      <p:ext uri="{BB962C8B-B14F-4D97-AF65-F5344CB8AC3E}">
        <p14:creationId xmlns:p14="http://schemas.microsoft.com/office/powerpoint/2010/main" val="6109547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Turning Layers On and Off</a:t>
            </a:r>
          </a:p>
        </p:txBody>
      </p:sp>
      <p:sp>
        <p:nvSpPr>
          <p:cNvPr id="3" name="Content Placeholder 2"/>
          <p:cNvSpPr>
            <a:spLocks noGrp="1"/>
          </p:cNvSpPr>
          <p:nvPr>
            <p:ph idx="1"/>
          </p:nvPr>
        </p:nvSpPr>
        <p:spPr>
          <a:xfrm>
            <a:off x="533400" y="1524000"/>
            <a:ext cx="7543800" cy="4267201"/>
          </a:xfrm>
        </p:spPr>
        <p:txBody>
          <a:bodyPr>
            <a:normAutofit/>
          </a:bodyPr>
          <a:lstStyle/>
          <a:p>
            <a:r>
              <a:rPr lang="en-US" sz="2400" dirty="0"/>
              <a:t>Turning a layer off will result in all objects on that layer becoming invisible.</a:t>
            </a:r>
          </a:p>
          <a:p>
            <a:r>
              <a:rPr lang="en-US" sz="2400" dirty="0"/>
              <a:t>To turn a layer on or off click the drop-down on the layer control, then click the light bulb next to the name. </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62444" y="3289017"/>
            <a:ext cx="542856" cy="542856"/>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3000" y="3289017"/>
            <a:ext cx="542856" cy="542856"/>
          </a:xfrm>
          <a:prstGeom prst="rect">
            <a:avLst/>
          </a:prstGeom>
        </p:spPr>
      </p:pic>
    </p:spTree>
    <p:extLst>
      <p:ext uri="{BB962C8B-B14F-4D97-AF65-F5344CB8AC3E}">
        <p14:creationId xmlns:p14="http://schemas.microsoft.com/office/powerpoint/2010/main" val="7510701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Freezing and Thawing Layers</a:t>
            </a:r>
          </a:p>
        </p:txBody>
      </p:sp>
      <p:sp>
        <p:nvSpPr>
          <p:cNvPr id="3" name="Content Placeholder 2"/>
          <p:cNvSpPr>
            <a:spLocks noGrp="1"/>
          </p:cNvSpPr>
          <p:nvPr>
            <p:ph idx="1"/>
          </p:nvPr>
        </p:nvSpPr>
        <p:spPr>
          <a:xfrm>
            <a:off x="533400" y="1524000"/>
            <a:ext cx="7543800" cy="4267201"/>
          </a:xfrm>
        </p:spPr>
        <p:txBody>
          <a:bodyPr>
            <a:normAutofit/>
          </a:bodyPr>
          <a:lstStyle/>
          <a:p>
            <a:r>
              <a:rPr lang="en-US" sz="2400" dirty="0"/>
              <a:t>Freezing a layer will result in all objects on that layer becoming invisible.</a:t>
            </a:r>
          </a:p>
          <a:p>
            <a:r>
              <a:rPr lang="en-US" sz="2400" dirty="0"/>
              <a:t>To freeze or thaw a layer click the drop-down on the layer control, then click the sun or snowflake next to the name. </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29085" y="3286125"/>
            <a:ext cx="485715" cy="485715"/>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3000" y="3276600"/>
            <a:ext cx="514287" cy="514287"/>
          </a:xfrm>
          <a:prstGeom prst="rect">
            <a:avLst/>
          </a:prstGeom>
        </p:spPr>
      </p:pic>
    </p:spTree>
    <p:extLst>
      <p:ext uri="{BB962C8B-B14F-4D97-AF65-F5344CB8AC3E}">
        <p14:creationId xmlns:p14="http://schemas.microsoft.com/office/powerpoint/2010/main" val="2293222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Locking and Unlocking Layers</a:t>
            </a:r>
          </a:p>
        </p:txBody>
      </p:sp>
      <p:sp>
        <p:nvSpPr>
          <p:cNvPr id="3" name="Content Placeholder 2"/>
          <p:cNvSpPr>
            <a:spLocks noGrp="1"/>
          </p:cNvSpPr>
          <p:nvPr>
            <p:ph idx="1"/>
          </p:nvPr>
        </p:nvSpPr>
        <p:spPr>
          <a:xfrm>
            <a:off x="533400" y="1524000"/>
            <a:ext cx="7543800" cy="4267201"/>
          </a:xfrm>
        </p:spPr>
        <p:txBody>
          <a:bodyPr>
            <a:normAutofit/>
          </a:bodyPr>
          <a:lstStyle/>
          <a:p>
            <a:r>
              <a:rPr lang="en-US" sz="2400" dirty="0"/>
              <a:t>Locking a layer will prevent all objects on that layer from being modified.</a:t>
            </a:r>
          </a:p>
          <a:p>
            <a:r>
              <a:rPr lang="en-US" sz="2400" dirty="0"/>
              <a:t>To lock or unlock a layer click the drop-down on the layer control, then click the padlock next to the name. </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7600" y="3276600"/>
            <a:ext cx="457143" cy="485715"/>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05400" y="3276600"/>
            <a:ext cx="371430" cy="485715"/>
          </a:xfrm>
          <a:prstGeom prst="rect">
            <a:avLst/>
          </a:prstGeom>
        </p:spPr>
      </p:pic>
    </p:spTree>
    <p:extLst>
      <p:ext uri="{BB962C8B-B14F-4D97-AF65-F5344CB8AC3E}">
        <p14:creationId xmlns:p14="http://schemas.microsoft.com/office/powerpoint/2010/main" val="37798854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Layer Properties Manager</a:t>
            </a:r>
          </a:p>
        </p:txBody>
      </p:sp>
      <p:sp>
        <p:nvSpPr>
          <p:cNvPr id="3" name="Content Placeholder 2"/>
          <p:cNvSpPr>
            <a:spLocks noGrp="1"/>
          </p:cNvSpPr>
          <p:nvPr>
            <p:ph idx="1"/>
          </p:nvPr>
        </p:nvSpPr>
        <p:spPr>
          <a:xfrm>
            <a:off x="533400" y="1524000"/>
            <a:ext cx="7543800" cy="4267201"/>
          </a:xfrm>
        </p:spPr>
        <p:txBody>
          <a:bodyPr>
            <a:normAutofit/>
          </a:bodyPr>
          <a:lstStyle/>
          <a:p>
            <a:r>
              <a:rPr lang="en-US" sz="2400" dirty="0"/>
              <a:t>The Layer Properties Manager is where you will create and modify layers. </a:t>
            </a:r>
          </a:p>
          <a:p>
            <a:r>
              <a:rPr lang="en-US" sz="2400" dirty="0"/>
              <a:t>It is located at </a:t>
            </a:r>
            <a:r>
              <a:rPr lang="en-US" sz="2400" b="1" dirty="0"/>
              <a:t>Ribbon: Home  </a:t>
            </a:r>
            <a:r>
              <a:rPr lang="en-US" sz="2400" b="1" dirty="0">
                <a:sym typeface="Symbol" panose="05050102010706020507" pitchFamily="18" charset="2"/>
              </a:rPr>
              <a:t></a:t>
            </a:r>
            <a:r>
              <a:rPr lang="en-US" sz="2400" b="1" dirty="0"/>
              <a:t> Layers  </a:t>
            </a:r>
            <a:r>
              <a:rPr lang="en-US" sz="2400" b="1" dirty="0">
                <a:sym typeface="Symbol" panose="05050102010706020507" pitchFamily="18" charset="2"/>
              </a:rPr>
              <a:t></a:t>
            </a:r>
            <a:r>
              <a:rPr lang="en-US" sz="2400" b="1" dirty="0"/>
              <a:t> Layer Properties</a:t>
            </a:r>
            <a:r>
              <a:rPr lang="en-US" sz="2400" dirty="0"/>
              <a:t>. </a:t>
            </a:r>
          </a:p>
        </p:txBody>
      </p:sp>
      <p:pic>
        <p:nvPicPr>
          <p:cNvPr id="6" name="Picture 5">
            <a:extLst>
              <a:ext uri="{FF2B5EF4-FFF2-40B4-BE49-F238E27FC236}">
                <a16:creationId xmlns:a16="http://schemas.microsoft.com/office/drawing/2014/main" id="{449500ED-BEDC-682F-895D-319975C12A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4260" y="4197315"/>
            <a:ext cx="7655480" cy="2273369"/>
          </a:xfrm>
          <a:prstGeom prst="rect">
            <a:avLst/>
          </a:prstGeom>
        </p:spPr>
      </p:pic>
      <p:pic>
        <p:nvPicPr>
          <p:cNvPr id="4" name="Picture 3">
            <a:extLst>
              <a:ext uri="{FF2B5EF4-FFF2-40B4-BE49-F238E27FC236}">
                <a16:creationId xmlns:a16="http://schemas.microsoft.com/office/drawing/2014/main" id="{10856C3F-F133-4DB5-A3BD-F26296462089}"/>
              </a:ext>
            </a:extLst>
          </p:cNvPr>
          <p:cNvPicPr>
            <a:picLocks noChangeAspect="1"/>
          </p:cNvPicPr>
          <p:nvPr/>
        </p:nvPicPr>
        <p:blipFill>
          <a:blip r:embed="rId3"/>
          <a:stretch>
            <a:fillRect/>
          </a:stretch>
        </p:blipFill>
        <p:spPr>
          <a:xfrm>
            <a:off x="3276600" y="2823334"/>
            <a:ext cx="3017143" cy="1267619"/>
          </a:xfrm>
          <a:prstGeom prst="rect">
            <a:avLst/>
          </a:prstGeom>
        </p:spPr>
      </p:pic>
    </p:spTree>
    <p:extLst>
      <p:ext uri="{BB962C8B-B14F-4D97-AF65-F5344CB8AC3E}">
        <p14:creationId xmlns:p14="http://schemas.microsoft.com/office/powerpoint/2010/main" val="5955680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Creating a New Layer</a:t>
            </a:r>
          </a:p>
        </p:txBody>
      </p:sp>
      <p:sp>
        <p:nvSpPr>
          <p:cNvPr id="3" name="Content Placeholder 2"/>
          <p:cNvSpPr>
            <a:spLocks noGrp="1"/>
          </p:cNvSpPr>
          <p:nvPr>
            <p:ph idx="1"/>
          </p:nvPr>
        </p:nvSpPr>
        <p:spPr>
          <a:xfrm>
            <a:off x="533400" y="1524000"/>
            <a:ext cx="7543800" cy="4267201"/>
          </a:xfrm>
        </p:spPr>
        <p:txBody>
          <a:bodyPr>
            <a:normAutofit/>
          </a:bodyPr>
          <a:lstStyle/>
          <a:p>
            <a:r>
              <a:rPr lang="en-US" sz="2400" dirty="0"/>
              <a:t>Select the </a:t>
            </a:r>
            <a:r>
              <a:rPr lang="en-US" sz="2400" b="1" dirty="0"/>
              <a:t>New Layer</a:t>
            </a:r>
            <a:r>
              <a:rPr lang="en-US" sz="2400" dirty="0"/>
              <a:t> button.</a:t>
            </a:r>
          </a:p>
          <a:p>
            <a:r>
              <a:rPr lang="en-US" sz="2400" dirty="0"/>
              <a:t>Rename the layer.</a:t>
            </a:r>
          </a:p>
          <a:p>
            <a:r>
              <a:rPr lang="en-US" sz="2400" dirty="0"/>
              <a:t>Specify a color for the layer.</a:t>
            </a:r>
          </a:p>
          <a:p>
            <a:r>
              <a:rPr lang="en-US" sz="2400" dirty="0"/>
              <a:t>Specify a </a:t>
            </a:r>
            <a:r>
              <a:rPr lang="en-US" sz="2400" dirty="0" err="1"/>
              <a:t>linetype</a:t>
            </a:r>
            <a:r>
              <a:rPr lang="en-US" sz="2400" dirty="0"/>
              <a:t> for the layer.</a:t>
            </a:r>
          </a:p>
          <a:p>
            <a:r>
              <a:rPr lang="en-US" sz="2400" dirty="0"/>
              <a:t>Specify a </a:t>
            </a:r>
            <a:r>
              <a:rPr lang="en-US" sz="2400" dirty="0" err="1"/>
              <a:t>lineweight</a:t>
            </a:r>
            <a:r>
              <a:rPr lang="en-US" sz="2400" dirty="0"/>
              <a:t> for the layer.</a:t>
            </a:r>
          </a:p>
        </p:txBody>
      </p:sp>
      <p:pic>
        <p:nvPicPr>
          <p:cNvPr id="4" name="Picture 3">
            <a:extLst>
              <a:ext uri="{FF2B5EF4-FFF2-40B4-BE49-F238E27FC236}">
                <a16:creationId xmlns:a16="http://schemas.microsoft.com/office/drawing/2014/main" id="{CFE1DC6E-8256-FF29-E55D-E76358C4BFA9}"/>
              </a:ext>
            </a:extLst>
          </p:cNvPr>
          <p:cNvPicPr>
            <a:picLocks noChangeAspect="1"/>
          </p:cNvPicPr>
          <p:nvPr/>
        </p:nvPicPr>
        <p:blipFill>
          <a:blip r:embed="rId2"/>
          <a:stretch>
            <a:fillRect/>
          </a:stretch>
        </p:blipFill>
        <p:spPr>
          <a:xfrm>
            <a:off x="5029200" y="2240428"/>
            <a:ext cx="3417142" cy="1188572"/>
          </a:xfrm>
          <a:prstGeom prst="rect">
            <a:avLst/>
          </a:prstGeom>
        </p:spPr>
      </p:pic>
    </p:spTree>
    <p:extLst>
      <p:ext uri="{BB962C8B-B14F-4D97-AF65-F5344CB8AC3E}">
        <p14:creationId xmlns:p14="http://schemas.microsoft.com/office/powerpoint/2010/main" val="31245919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t>Exercises: Drawing with Layers and Adjusting Layer Settings</a:t>
            </a:r>
          </a:p>
        </p:txBody>
      </p:sp>
      <p:sp>
        <p:nvSpPr>
          <p:cNvPr id="5" name="Content Placeholder 2"/>
          <p:cNvSpPr>
            <a:spLocks noGrp="1"/>
          </p:cNvSpPr>
          <p:nvPr>
            <p:ph idx="1"/>
          </p:nvPr>
        </p:nvSpPr>
        <p:spPr>
          <a:xfrm>
            <a:off x="533400" y="2819400"/>
            <a:ext cx="8534400" cy="3505200"/>
          </a:xfrm>
        </p:spPr>
        <p:txBody>
          <a:bodyPr>
            <a:normAutofit/>
          </a:bodyPr>
          <a:lstStyle/>
          <a:p>
            <a:pPr marL="0" indent="0">
              <a:buNone/>
            </a:pPr>
            <a:r>
              <a:rPr lang="en-US" sz="2400" dirty="0"/>
              <a:t>2.4.1	Drawing with Layers</a:t>
            </a:r>
          </a:p>
          <a:p>
            <a:pPr marL="0" indent="0">
              <a:buNone/>
            </a:pPr>
            <a:r>
              <a:rPr lang="en-US" sz="2400" dirty="0"/>
              <a:t>2.4.2	Changing the Layers of Existing Objects</a:t>
            </a:r>
          </a:p>
          <a:p>
            <a:pPr marL="0" indent="0">
              <a:buNone/>
            </a:pPr>
            <a:r>
              <a:rPr lang="en-US" sz="2400" dirty="0"/>
              <a:t>2.4.3	Modifying Layer States</a:t>
            </a:r>
          </a:p>
          <a:p>
            <a:pPr marL="0" indent="0">
              <a:buNone/>
            </a:pPr>
            <a:r>
              <a:rPr lang="en-US" sz="2400" dirty="0"/>
              <a:t>2.4.4	Creating and Modifying Layers</a:t>
            </a:r>
          </a:p>
          <a:p>
            <a:pPr marL="0" indent="0">
              <a:buNone/>
            </a:pPr>
            <a:r>
              <a:rPr lang="en-US" sz="2400" dirty="0"/>
              <a:t>2.4.5	Layers </a:t>
            </a:r>
            <a:r>
              <a:rPr lang="en-US" sz="2400"/>
              <a:t>Challenge Exercise</a:t>
            </a:r>
            <a:endParaRPr lang="en-US" sz="2400" dirty="0"/>
          </a:p>
        </p:txBody>
      </p:sp>
    </p:spTree>
    <p:extLst>
      <p:ext uri="{BB962C8B-B14F-4D97-AF65-F5344CB8AC3E}">
        <p14:creationId xmlns:p14="http://schemas.microsoft.com/office/powerpoint/2010/main" val="23897498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Drawing Lines</a:t>
            </a:r>
          </a:p>
        </p:txBody>
      </p:sp>
      <p:sp>
        <p:nvSpPr>
          <p:cNvPr id="3" name="Content Placeholder 2"/>
          <p:cNvSpPr>
            <a:spLocks noGrp="1"/>
          </p:cNvSpPr>
          <p:nvPr>
            <p:ph idx="1"/>
          </p:nvPr>
        </p:nvSpPr>
        <p:spPr>
          <a:xfrm>
            <a:off x="533400" y="1524000"/>
            <a:ext cx="5562600" cy="4267201"/>
          </a:xfrm>
        </p:spPr>
        <p:txBody>
          <a:bodyPr>
            <a:normAutofit/>
          </a:bodyPr>
          <a:lstStyle/>
          <a:p>
            <a:r>
              <a:rPr lang="en-US" sz="2400" dirty="0"/>
              <a:t>Ribbon: Home  </a:t>
            </a:r>
            <a:r>
              <a:rPr lang="en-US" sz="2400" dirty="0">
                <a:sym typeface="Symbol" panose="05050102010706020507" pitchFamily="18" charset="2"/>
              </a:rPr>
              <a:t></a:t>
            </a:r>
            <a:r>
              <a:rPr lang="en-US" sz="2400" dirty="0"/>
              <a:t> Draw  </a:t>
            </a:r>
            <a:r>
              <a:rPr lang="en-US" sz="2400" dirty="0">
                <a:sym typeface="Symbol" panose="05050102010706020507" pitchFamily="18" charset="2"/>
              </a:rPr>
              <a:t></a:t>
            </a:r>
            <a:r>
              <a:rPr lang="en-US" sz="2400" dirty="0"/>
              <a:t> Line</a:t>
            </a:r>
          </a:p>
          <a:p>
            <a:endParaRPr lang="en-US" sz="2400" dirty="0"/>
          </a:p>
          <a:p>
            <a:endParaRPr lang="en-US" sz="2400" dirty="0"/>
          </a:p>
          <a:p>
            <a:endParaRPr lang="en-US" sz="2400" dirty="0"/>
          </a:p>
        </p:txBody>
      </p:sp>
      <p:pic>
        <p:nvPicPr>
          <p:cNvPr id="4" name="Picture 3">
            <a:extLst>
              <a:ext uri="{FF2B5EF4-FFF2-40B4-BE49-F238E27FC236}">
                <a16:creationId xmlns:a16="http://schemas.microsoft.com/office/drawing/2014/main" id="{9BC976CB-0FE4-0F79-0EDB-62E6C6247D32}"/>
              </a:ext>
            </a:extLst>
          </p:cNvPr>
          <p:cNvPicPr>
            <a:picLocks noChangeAspect="1"/>
          </p:cNvPicPr>
          <p:nvPr/>
        </p:nvPicPr>
        <p:blipFill>
          <a:blip r:embed="rId2"/>
          <a:stretch>
            <a:fillRect/>
          </a:stretch>
        </p:blipFill>
        <p:spPr>
          <a:xfrm>
            <a:off x="3200400" y="2500872"/>
            <a:ext cx="2482856" cy="1156728"/>
          </a:xfrm>
          <a:prstGeom prst="rect">
            <a:avLst/>
          </a:prstGeom>
        </p:spPr>
      </p:pic>
    </p:spTree>
    <p:extLst>
      <p:ext uri="{BB962C8B-B14F-4D97-AF65-F5344CB8AC3E}">
        <p14:creationId xmlns:p14="http://schemas.microsoft.com/office/powerpoint/2010/main" val="5642955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Creating a Closed Shape</a:t>
            </a:r>
          </a:p>
        </p:txBody>
      </p:sp>
      <p:sp>
        <p:nvSpPr>
          <p:cNvPr id="3" name="Content Placeholder 2"/>
          <p:cNvSpPr>
            <a:spLocks noGrp="1"/>
          </p:cNvSpPr>
          <p:nvPr>
            <p:ph idx="1"/>
          </p:nvPr>
        </p:nvSpPr>
        <p:spPr>
          <a:xfrm>
            <a:off x="533400" y="1524000"/>
            <a:ext cx="7543800" cy="4267201"/>
          </a:xfrm>
        </p:spPr>
        <p:txBody>
          <a:bodyPr>
            <a:normAutofit/>
          </a:bodyPr>
          <a:lstStyle/>
          <a:p>
            <a:r>
              <a:rPr lang="en-US" sz="2400" dirty="0"/>
              <a:t>After creating at least two line segments, it is possible to close the shape by selecting the </a:t>
            </a:r>
            <a:r>
              <a:rPr lang="en-US" sz="2400" b="1" dirty="0"/>
              <a:t>[Close] </a:t>
            </a:r>
            <a:r>
              <a:rPr lang="en-US" sz="2400" dirty="0"/>
              <a:t>option</a:t>
            </a:r>
            <a:r>
              <a:rPr lang="en-US" sz="2400" b="1" dirty="0"/>
              <a:t> </a:t>
            </a:r>
            <a:r>
              <a:rPr lang="en-US" sz="2400" dirty="0"/>
              <a:t>in the Command line.</a:t>
            </a:r>
          </a:p>
          <a:p>
            <a:endParaRPr lang="en-US" sz="2400" dirty="0"/>
          </a:p>
          <a:p>
            <a:endParaRPr lang="en-US" sz="2400" dirty="0"/>
          </a:p>
          <a:p>
            <a:endParaRPr lang="en-US" sz="2400"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99614" y="3775804"/>
            <a:ext cx="3211371" cy="1767840"/>
          </a:xfrm>
          <a:prstGeom prst="rect">
            <a:avLst/>
          </a:prstGeom>
        </p:spPr>
      </p:pic>
      <p:pic>
        <p:nvPicPr>
          <p:cNvPr id="4" name="Picture 3">
            <a:extLst>
              <a:ext uri="{FF2B5EF4-FFF2-40B4-BE49-F238E27FC236}">
                <a16:creationId xmlns:a16="http://schemas.microsoft.com/office/drawing/2014/main" id="{998CEF80-3845-A4E1-95B5-1216A945EF79}"/>
              </a:ext>
            </a:extLst>
          </p:cNvPr>
          <p:cNvPicPr>
            <a:picLocks noChangeAspect="1"/>
          </p:cNvPicPr>
          <p:nvPr/>
        </p:nvPicPr>
        <p:blipFill>
          <a:blip r:embed="rId3"/>
          <a:stretch>
            <a:fillRect/>
          </a:stretch>
        </p:blipFill>
        <p:spPr>
          <a:xfrm>
            <a:off x="2057400" y="2905480"/>
            <a:ext cx="5196190" cy="817143"/>
          </a:xfrm>
          <a:prstGeom prst="rect">
            <a:avLst/>
          </a:prstGeom>
        </p:spPr>
      </p:pic>
    </p:spTree>
    <p:extLst>
      <p:ext uri="{BB962C8B-B14F-4D97-AF65-F5344CB8AC3E}">
        <p14:creationId xmlns:p14="http://schemas.microsoft.com/office/powerpoint/2010/main" val="12465894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Undo a Line Segment</a:t>
            </a:r>
          </a:p>
        </p:txBody>
      </p:sp>
      <p:sp>
        <p:nvSpPr>
          <p:cNvPr id="3" name="Content Placeholder 2"/>
          <p:cNvSpPr>
            <a:spLocks noGrp="1"/>
          </p:cNvSpPr>
          <p:nvPr>
            <p:ph idx="1"/>
          </p:nvPr>
        </p:nvSpPr>
        <p:spPr>
          <a:xfrm>
            <a:off x="533400" y="1524000"/>
            <a:ext cx="7543800" cy="4267201"/>
          </a:xfrm>
        </p:spPr>
        <p:txBody>
          <a:bodyPr>
            <a:normAutofit/>
          </a:bodyPr>
          <a:lstStyle/>
          <a:p>
            <a:r>
              <a:rPr lang="en-US" sz="2400" dirty="0"/>
              <a:t>While drawing lines, a mistake may occur. To delete the last line segment drawn, select the </a:t>
            </a:r>
            <a:r>
              <a:rPr lang="en-US" sz="2400" b="1" dirty="0"/>
              <a:t>[Undo]</a:t>
            </a:r>
            <a:r>
              <a:rPr lang="en-US" sz="2400" dirty="0"/>
              <a:t> option in the Command line.</a:t>
            </a:r>
          </a:p>
          <a:p>
            <a:endParaRPr lang="en-US" sz="2400" dirty="0"/>
          </a:p>
          <a:p>
            <a:endParaRPr lang="en-US" sz="2400" dirty="0"/>
          </a:p>
          <a:p>
            <a:endParaRPr lang="en-US" sz="2400"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51489" y="4038600"/>
            <a:ext cx="5441022" cy="1524000"/>
          </a:xfrm>
          <a:prstGeom prst="rect">
            <a:avLst/>
          </a:prstGeom>
        </p:spPr>
      </p:pic>
      <p:pic>
        <p:nvPicPr>
          <p:cNvPr id="4" name="Picture 3">
            <a:extLst>
              <a:ext uri="{FF2B5EF4-FFF2-40B4-BE49-F238E27FC236}">
                <a16:creationId xmlns:a16="http://schemas.microsoft.com/office/drawing/2014/main" id="{968CFA37-85DF-1AFC-041C-B2967CBDF952}"/>
              </a:ext>
            </a:extLst>
          </p:cNvPr>
          <p:cNvPicPr>
            <a:picLocks noChangeAspect="1"/>
          </p:cNvPicPr>
          <p:nvPr/>
        </p:nvPicPr>
        <p:blipFill>
          <a:blip r:embed="rId3"/>
          <a:stretch>
            <a:fillRect/>
          </a:stretch>
        </p:blipFill>
        <p:spPr>
          <a:xfrm>
            <a:off x="1973905" y="2992856"/>
            <a:ext cx="5196190" cy="817143"/>
          </a:xfrm>
          <a:prstGeom prst="rect">
            <a:avLst/>
          </a:prstGeom>
        </p:spPr>
      </p:pic>
    </p:spTree>
    <p:extLst>
      <p:ext uri="{BB962C8B-B14F-4D97-AF65-F5344CB8AC3E}">
        <p14:creationId xmlns:p14="http://schemas.microsoft.com/office/powerpoint/2010/main" val="39696673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t>Exercise: Drawing Lines</a:t>
            </a:r>
          </a:p>
        </p:txBody>
      </p:sp>
      <p:sp>
        <p:nvSpPr>
          <p:cNvPr id="5" name="Content Placeholder 2"/>
          <p:cNvSpPr>
            <a:spLocks noGrp="1"/>
          </p:cNvSpPr>
          <p:nvPr>
            <p:ph idx="1"/>
          </p:nvPr>
        </p:nvSpPr>
        <p:spPr>
          <a:xfrm>
            <a:off x="533400" y="2819400"/>
            <a:ext cx="6400800" cy="2133601"/>
          </a:xfrm>
        </p:spPr>
        <p:txBody>
          <a:bodyPr>
            <a:normAutofit/>
          </a:bodyPr>
          <a:lstStyle/>
          <a:p>
            <a:pPr marL="0" indent="0">
              <a:buNone/>
            </a:pPr>
            <a:r>
              <a:rPr lang="en-US" sz="2400" dirty="0"/>
              <a:t>2.1.1	Drawing Lines</a:t>
            </a:r>
          </a:p>
        </p:txBody>
      </p:sp>
    </p:spTree>
    <p:extLst>
      <p:ext uri="{BB962C8B-B14F-4D97-AF65-F5344CB8AC3E}">
        <p14:creationId xmlns:p14="http://schemas.microsoft.com/office/powerpoint/2010/main" val="25945566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Drawing with Cartesian Coordinates</a:t>
            </a:r>
          </a:p>
        </p:txBody>
      </p:sp>
      <p:sp>
        <p:nvSpPr>
          <p:cNvPr id="3" name="Content Placeholder 2"/>
          <p:cNvSpPr>
            <a:spLocks noGrp="1"/>
          </p:cNvSpPr>
          <p:nvPr>
            <p:ph idx="1"/>
          </p:nvPr>
        </p:nvSpPr>
        <p:spPr>
          <a:xfrm>
            <a:off x="533401" y="2285999"/>
            <a:ext cx="4419600" cy="4267201"/>
          </a:xfrm>
        </p:spPr>
        <p:txBody>
          <a:bodyPr>
            <a:normAutofit/>
          </a:bodyPr>
          <a:lstStyle/>
          <a:p>
            <a:pPr lvl="0"/>
            <a:r>
              <a:rPr lang="en-US" sz="2400" dirty="0"/>
              <a:t>Draw a precise line by entering absolute coordinate values.</a:t>
            </a:r>
          </a:p>
          <a:p>
            <a:pPr lvl="0"/>
            <a:r>
              <a:rPr lang="en-US" sz="2400" dirty="0"/>
              <a:t>Draw a precise line by entering relative coordinate values.</a:t>
            </a:r>
          </a:p>
          <a:p>
            <a:pPr lvl="0"/>
            <a:r>
              <a:rPr lang="en-US" sz="2400" dirty="0"/>
              <a:t>Draw a precise line by entering polar coordinate values.</a:t>
            </a:r>
          </a:p>
        </p:txBody>
      </p:sp>
      <p:sp>
        <p:nvSpPr>
          <p:cNvPr id="4" name="Title 1"/>
          <p:cNvSpPr txBox="1">
            <a:spLocks/>
          </p:cNvSpPr>
          <p:nvPr/>
        </p:nvSpPr>
        <p:spPr>
          <a:xfrm>
            <a:off x="228600" y="1447800"/>
            <a:ext cx="2286000" cy="685800"/>
          </a:xfrm>
          <a:prstGeom prst="rect">
            <a:avLst/>
          </a:prstGeom>
        </p:spPr>
        <p:txBody>
          <a:bodyPr rIns="91440" anchor="b">
            <a:normAutofit/>
            <a:scene3d>
              <a:camera prst="orthographicFront"/>
              <a:lightRig rig="soft" dir="t">
                <a:rot lat="0" lon="0" rev="2400000"/>
              </a:lightRig>
            </a:scene3d>
            <a:sp3d>
              <a:bevelT w="19050" h="12700"/>
            </a:sp3d>
          </a:bodyPr>
          <a:lstStyle/>
          <a:p>
            <a:pPr marL="54864" marR="0" lvl="0" indent="0" algn="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a:ln>
                  <a:noFill/>
                </a:ln>
                <a:uLnTx/>
                <a:uFillTx/>
                <a:latin typeface="+mj-lt"/>
                <a:ea typeface="+mj-ea"/>
                <a:cs typeface="+mj-cs"/>
              </a:rPr>
              <a:t>Objectives:</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76800" y="1828800"/>
            <a:ext cx="4161894" cy="2933700"/>
          </a:xfrm>
          <a:prstGeom prst="rect">
            <a:avLst/>
          </a:prstGeom>
        </p:spPr>
      </p:pic>
    </p:spTree>
    <p:extLst>
      <p:ext uri="{BB962C8B-B14F-4D97-AF65-F5344CB8AC3E}">
        <p14:creationId xmlns:p14="http://schemas.microsoft.com/office/powerpoint/2010/main" val="34495547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Drawing Lines Using Absolute Coordinates</a:t>
            </a:r>
          </a:p>
        </p:txBody>
      </p:sp>
      <p:sp>
        <p:nvSpPr>
          <p:cNvPr id="3" name="Content Placeholder 2"/>
          <p:cNvSpPr>
            <a:spLocks noGrp="1"/>
          </p:cNvSpPr>
          <p:nvPr>
            <p:ph idx="1"/>
          </p:nvPr>
        </p:nvSpPr>
        <p:spPr>
          <a:xfrm>
            <a:off x="533400" y="1524000"/>
            <a:ext cx="7543800" cy="4267201"/>
          </a:xfrm>
        </p:spPr>
        <p:txBody>
          <a:bodyPr>
            <a:normAutofit/>
          </a:bodyPr>
          <a:lstStyle/>
          <a:p>
            <a:r>
              <a:rPr lang="en-US" sz="2400" dirty="0"/>
              <a:t>Any time AutoCAD prompts you to specify a point, such as in the line command, you can type in an absolute coordinate value in the format: X,Y.</a:t>
            </a:r>
          </a:p>
          <a:p>
            <a:pPr marL="0" indent="0">
              <a:buNone/>
            </a:pPr>
            <a:endParaRPr lang="en-US" sz="2400" dirty="0"/>
          </a:p>
          <a:p>
            <a:endParaRPr lang="en-US" sz="2400" dirty="0"/>
          </a:p>
          <a:p>
            <a:endParaRPr lang="en-US" sz="2400"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05233" y="3429000"/>
            <a:ext cx="4533534" cy="3200400"/>
          </a:xfrm>
          <a:prstGeom prst="rect">
            <a:avLst/>
          </a:prstGeom>
        </p:spPr>
      </p:pic>
    </p:spTree>
    <p:extLst>
      <p:ext uri="{BB962C8B-B14F-4D97-AF65-F5344CB8AC3E}">
        <p14:creationId xmlns:p14="http://schemas.microsoft.com/office/powerpoint/2010/main" val="13662305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Drawing Lines Using Relative Coordinates</a:t>
            </a:r>
          </a:p>
        </p:txBody>
      </p:sp>
      <p:sp>
        <p:nvSpPr>
          <p:cNvPr id="3" name="Content Placeholder 2"/>
          <p:cNvSpPr>
            <a:spLocks noGrp="1"/>
          </p:cNvSpPr>
          <p:nvPr>
            <p:ph idx="1"/>
          </p:nvPr>
        </p:nvSpPr>
        <p:spPr>
          <a:xfrm>
            <a:off x="533400" y="1524000"/>
            <a:ext cx="8229600" cy="4267201"/>
          </a:xfrm>
        </p:spPr>
        <p:txBody>
          <a:bodyPr>
            <a:normAutofit/>
          </a:bodyPr>
          <a:lstStyle/>
          <a:p>
            <a:r>
              <a:rPr lang="en-US" sz="2400" dirty="0"/>
              <a:t>Any time AutoCAD prompts you to specify a point, such as in the Line command, you can type in an relative coordinate value in the format: @X,Y. </a:t>
            </a:r>
          </a:p>
          <a:p>
            <a:r>
              <a:rPr lang="en-US" sz="2400" dirty="0"/>
              <a:t>The line is drawn relative to the last point, rather than the drawing origin.</a:t>
            </a:r>
          </a:p>
          <a:p>
            <a:pPr marL="0" indent="0">
              <a:buNone/>
            </a:pPr>
            <a:endParaRPr lang="en-US" sz="2400" dirty="0"/>
          </a:p>
          <a:p>
            <a:endParaRPr lang="en-US" sz="2400" dirty="0"/>
          </a:p>
          <a:p>
            <a:endParaRPr lang="en-US" sz="24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9248" y="3505200"/>
            <a:ext cx="4557903" cy="3200400"/>
          </a:xfrm>
          <a:prstGeom prst="rect">
            <a:avLst/>
          </a:prstGeom>
        </p:spPr>
      </p:pic>
    </p:spTree>
    <p:extLst>
      <p:ext uri="{BB962C8B-B14F-4D97-AF65-F5344CB8AC3E}">
        <p14:creationId xmlns:p14="http://schemas.microsoft.com/office/powerpoint/2010/main" val="27029197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601</TotalTime>
  <Words>1143</Words>
  <Application>Microsoft Office PowerPoint</Application>
  <PresentationFormat>On-screen Show (4:3)</PresentationFormat>
  <Paragraphs>115</Paragraphs>
  <Slides>28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28</vt:i4>
      </vt:variant>
    </vt:vector>
  </HeadingPairs>
  <TitlesOfParts>
    <vt:vector size="32" baseType="lpstr">
      <vt:lpstr>Arial</vt:lpstr>
      <vt:lpstr>Calibri</vt:lpstr>
      <vt:lpstr>Symbol</vt:lpstr>
      <vt:lpstr>Office Theme</vt:lpstr>
      <vt:lpstr>Drawing Lines and Working with Layers</vt:lpstr>
      <vt:lpstr>Drawing Lines</vt:lpstr>
      <vt:lpstr>Drawing Lines</vt:lpstr>
      <vt:lpstr>Creating a Closed Shape</vt:lpstr>
      <vt:lpstr>Undo a Line Segment</vt:lpstr>
      <vt:lpstr>Exercise: Drawing Lines</vt:lpstr>
      <vt:lpstr>Drawing with Cartesian Coordinates</vt:lpstr>
      <vt:lpstr>Drawing Lines Using Absolute Coordinates</vt:lpstr>
      <vt:lpstr>Drawing Lines Using Relative Coordinates</vt:lpstr>
      <vt:lpstr>Drawing Lines Using Polar Coordinates</vt:lpstr>
      <vt:lpstr>Exercises: Drawing with Cartesian Coordinate Methods</vt:lpstr>
      <vt:lpstr>Drawing with Polar Tracking</vt:lpstr>
      <vt:lpstr>Direct Distance Entry</vt:lpstr>
      <vt:lpstr>Orthogonal Locking (ORTHO)</vt:lpstr>
      <vt:lpstr>Polar Tracking</vt:lpstr>
      <vt:lpstr>Increment Tracking Angles</vt:lpstr>
      <vt:lpstr>Additional Tracking Angles</vt:lpstr>
      <vt:lpstr>Additional Tracking Angles</vt:lpstr>
      <vt:lpstr>Exercises: Drawing with Polar Tracking</vt:lpstr>
      <vt:lpstr>Drawing with Layers</vt:lpstr>
      <vt:lpstr>Setting the Current Layer</vt:lpstr>
      <vt:lpstr>Changing the Layer of Existing Objects</vt:lpstr>
      <vt:lpstr>Turning Layers On and Off</vt:lpstr>
      <vt:lpstr>Freezing and Thawing Layers</vt:lpstr>
      <vt:lpstr>Locking and Unlocking Layers</vt:lpstr>
      <vt:lpstr>Layer Properties Manager</vt:lpstr>
      <vt:lpstr>Creating a New Layer</vt:lpstr>
      <vt:lpstr>Exercises: Drawing with Layers and Adjusting Layer Settings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AutoCAD Map 3D 2011 Chapter 1: AutoCAD Map 3D User Interface</dc:title>
  <dc:creator>Alex</dc:creator>
  <cp:lastModifiedBy>Tracy Chadwick</cp:lastModifiedBy>
  <cp:revision>60</cp:revision>
  <dcterms:created xsi:type="dcterms:W3CDTF">2010-06-02T18:21:02Z</dcterms:created>
  <dcterms:modified xsi:type="dcterms:W3CDTF">2025-06-23T23:36:48Z</dcterms:modified>
</cp:coreProperties>
</file>